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265" r:id="rId4"/>
    <p:sldId id="258" r:id="rId5"/>
    <p:sldId id="260" r:id="rId6"/>
    <p:sldId id="261" r:id="rId7"/>
    <p:sldId id="268" r:id="rId8"/>
    <p:sldId id="269" r:id="rId9"/>
    <p:sldId id="262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25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841DE-A969-4983-AD71-04A141F7A9CE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16699-F170-4BBA-B03D-444367DEF2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78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BAB1DF6E-F1EB-488E-AD25-CB29A08A119C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512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  <a:ln w="9528"/>
        </p:spPr>
      </p:sp>
      <p:sp>
        <p:nvSpPr>
          <p:cNvPr id="5124" name="Rectangle 2"/>
          <p:cNvSpPr>
            <a:spLocks noGrp="1"/>
          </p:cNvSpPr>
          <p:nvPr>
            <p:ph type="body" sz="quarter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/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7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zones de production proprement dites se situent en Corse, dans le Var et dans les Pyrénées-Orientales (des projets de relance de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subériculture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existent en Aquitaine). Source : IML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16699-F170-4BBA-B03D-444367DEF2C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49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6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9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F1CDD-2DF3-4ADA-A3AC-D2EBB973DD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8419764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1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3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98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54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73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72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0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6A58-6207-4274-A50B-1EA20BDD52A6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D73B-A5C7-4B41-BAF5-4B960C16C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4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95538" y="4005263"/>
            <a:ext cx="7345362" cy="590550"/>
          </a:xfrm>
          <a:prstGeom prst="rect">
            <a:avLst/>
          </a:prstGeom>
          <a:noFill/>
          <a:ln>
            <a:noFill/>
          </a:ln>
        </p:spPr>
        <p:txBody>
          <a:bodyPr lIns="81643" tIns="56817" rIns="81643" bIns="40817" anchorCtr="1"/>
          <a:lstStyle/>
          <a:p>
            <a:pPr algn="ctr" defTabSz="407526">
              <a:lnSpc>
                <a:spcPct val="95000"/>
              </a:lnSpc>
              <a:tabLst>
                <a:tab pos="656652" algn="l"/>
                <a:tab pos="1313296" algn="l"/>
                <a:tab pos="1969948" algn="l"/>
                <a:tab pos="2626601" algn="l"/>
                <a:tab pos="3283245" algn="l"/>
                <a:tab pos="3939898" algn="l"/>
                <a:tab pos="4596551" algn="l"/>
                <a:tab pos="5253194" algn="l"/>
                <a:tab pos="5909846" algn="l"/>
                <a:tab pos="6566500" algn="l"/>
                <a:tab pos="7223143" algn="l"/>
                <a:tab pos="7879796" algn="l"/>
                <a:tab pos="853644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>
                <a:solidFill>
                  <a:srgbClr val="000000"/>
                </a:solidFill>
                <a:latin typeface="Times New Roman" pitchFamily="16"/>
                <a:ea typeface="SimSun"/>
              </a:rPr>
              <a:t>Le renouveau du liège dans le Var</a:t>
            </a:r>
          </a:p>
        </p:txBody>
      </p:sp>
      <p:pic>
        <p:nvPicPr>
          <p:cNvPr id="4099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8"/>
          <a:stretch>
            <a:fillRect/>
          </a:stretch>
        </p:blipFill>
        <p:spPr bwMode="auto">
          <a:xfrm>
            <a:off x="5397501" y="1766889"/>
            <a:ext cx="23542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/>
          <a:stretch>
            <a:fillRect/>
          </a:stretch>
        </p:blipFill>
        <p:spPr bwMode="auto">
          <a:xfrm>
            <a:off x="8780464" y="1766889"/>
            <a:ext cx="188753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4800601" y="6021389"/>
            <a:ext cx="235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3" tIns="52023" rIns="81643" bIns="40817"/>
          <a:lstStyle>
            <a:lvl1pPr defTabSz="449263">
              <a:spcBef>
                <a:spcPct val="20000"/>
              </a:spcBef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rgbClr val="000000"/>
                </a:solidFill>
                <a:ea typeface="SimSun" panose="02010600030101010101" pitchFamily="2" charset="-122"/>
              </a:rPr>
              <a:t>Brignoles, 19/04/2015</a:t>
            </a:r>
          </a:p>
        </p:txBody>
      </p:sp>
      <p:pic>
        <p:nvPicPr>
          <p:cNvPr id="410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25400"/>
            <a:ext cx="1501775" cy="153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ZoneTexte 2"/>
          <p:cNvSpPr txBox="1">
            <a:spLocks noChangeArrowheads="1"/>
          </p:cNvSpPr>
          <p:nvPr/>
        </p:nvSpPr>
        <p:spPr bwMode="auto">
          <a:xfrm>
            <a:off x="4427538" y="5445125"/>
            <a:ext cx="309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ASL SUBERAIE VAROISE</a:t>
            </a:r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10008"/>
          <a:stretch>
            <a:fillRect/>
          </a:stretch>
        </p:blipFill>
        <p:spPr bwMode="auto">
          <a:xfrm>
            <a:off x="7440613" y="1766889"/>
            <a:ext cx="17510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r="5003"/>
          <a:stretch>
            <a:fillRect/>
          </a:stretch>
        </p:blipFill>
        <p:spPr bwMode="auto">
          <a:xfrm>
            <a:off x="3973514" y="1766889"/>
            <a:ext cx="19065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5"/>
          <a:stretch>
            <a:fillRect/>
          </a:stretch>
        </p:blipFill>
        <p:spPr bwMode="auto">
          <a:xfrm>
            <a:off x="2689225" y="1766889"/>
            <a:ext cx="17160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10010"/>
          <a:stretch>
            <a:fillRect/>
          </a:stretch>
        </p:blipFill>
        <p:spPr bwMode="auto">
          <a:xfrm>
            <a:off x="1524000" y="1766889"/>
            <a:ext cx="1619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4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882650"/>
            <a:ext cx="7562850" cy="5041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99819" y="5280465"/>
            <a:ext cx="236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Crédit photo : PEFC PACA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49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Filière du liège et débouchés</a:t>
            </a:r>
            <a:endParaRPr lang="fr-FR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Dans le Var :</a:t>
            </a:r>
          </a:p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 smtClean="0"/>
              <a:t>n’existe </a:t>
            </a:r>
            <a:r>
              <a:rPr lang="fr-FR" dirty="0" smtClean="0"/>
              <a:t>plus que deux transformateurs dans le Var (pour 300t de </a:t>
            </a:r>
            <a:r>
              <a:rPr lang="fr-FR" dirty="0" smtClean="0"/>
              <a:t>liège varois </a:t>
            </a:r>
            <a:r>
              <a:rPr lang="fr-FR" dirty="0" smtClean="0"/>
              <a:t>travaillé</a:t>
            </a:r>
            <a:r>
              <a:rPr lang="fr-FR" dirty="0"/>
              <a:t>).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Lièges </a:t>
            </a:r>
            <a:r>
              <a:rPr lang="fr-FR" dirty="0" err="1"/>
              <a:t>Mélior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Liège </a:t>
            </a:r>
            <a:r>
              <a:rPr lang="fr-FR" dirty="0" err="1"/>
              <a:t>Junqué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Nombre de leveurs locaux, compétents et déclarés :</a:t>
            </a:r>
          </a:p>
          <a:p>
            <a:pPr>
              <a:buFontTx/>
              <a:buChar char="-"/>
            </a:pPr>
            <a:r>
              <a:rPr lang="fr-FR" dirty="0" smtClean="0"/>
              <a:t>0</a:t>
            </a:r>
          </a:p>
          <a:p>
            <a:pPr>
              <a:buFontTx/>
              <a:buChar char="-"/>
            </a:pPr>
            <a:r>
              <a:rPr lang="fr-FR" dirty="0" smtClean="0"/>
              <a:t>Première formation de leveur juillet 2015</a:t>
            </a:r>
          </a:p>
          <a:p>
            <a:pPr>
              <a:buFontTx/>
              <a:buChar char="-"/>
            </a:pPr>
            <a:r>
              <a:rPr lang="fr-FR" dirty="0" smtClean="0"/>
              <a:t>Entreprises déclarées étrangères : nationalités Sarde (?),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84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A</a:t>
            </a:r>
            <a:r>
              <a:rPr lang="fr-FR" i="1" dirty="0" smtClean="0"/>
              <a:t>utres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Formation pour les leveurs de liège en partenariat avec le Centre Forestier de la région Provence-Alpes-Côte d’Azur réalisée en juin 2015</a:t>
            </a:r>
          </a:p>
          <a:p>
            <a:r>
              <a:rPr lang="fr-FR" dirty="0" smtClean="0"/>
              <a:t>Catalogue de sciage pour le bois du chêne liège (afin de valoriser le bois, recherche de marché de niche/artisanat – bois non caractérisé pour la construction)</a:t>
            </a:r>
          </a:p>
          <a:p>
            <a:r>
              <a:rPr lang="fr-FR" dirty="0" smtClean="0"/>
              <a:t>Premier contrat de vente passé avec DIAM (déjà acheteur dans les PO) de 50 tonnes/an sur 3 </a:t>
            </a:r>
            <a:r>
              <a:rPr lang="fr-FR" dirty="0" smtClean="0"/>
              <a:t>ans</a:t>
            </a:r>
          </a:p>
        </p:txBody>
      </p:sp>
    </p:spTree>
    <p:extLst>
      <p:ext uri="{BB962C8B-B14F-4D97-AF65-F5344CB8AC3E}">
        <p14:creationId xmlns:p14="http://schemas.microsoft.com/office/powerpoint/2010/main" val="101032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Europe_satellite_br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49326"/>
            <a:ext cx="8145462" cy="5287963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IPROCOR 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3594" y="958747"/>
            <a:ext cx="57247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>
              <a:rot lat="0" lon="0" rev="2400000"/>
            </a:lightRig>
          </a:scene3d>
          <a:sp3d>
            <a:bevelB h="152400"/>
          </a:sp3d>
        </p:spPr>
      </p:pic>
      <p:pic>
        <p:nvPicPr>
          <p:cNvPr id="14340" name="8 Imagen" descr="objeto alcornocales 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005263"/>
            <a:ext cx="3833812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oneTexte 11"/>
          <p:cNvSpPr txBox="1">
            <a:spLocks noChangeArrowheads="1"/>
          </p:cNvSpPr>
          <p:nvPr/>
        </p:nvSpPr>
        <p:spPr bwMode="auto">
          <a:xfrm>
            <a:off x="1703389" y="6381751"/>
            <a:ext cx="1944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Source : IPROCOR, 2006</a:t>
            </a:r>
          </a:p>
        </p:txBody>
      </p:sp>
      <p:sp>
        <p:nvSpPr>
          <p:cNvPr id="14342" name="ZoneTexte 2"/>
          <p:cNvSpPr txBox="1">
            <a:spLocks noChangeArrowheads="1"/>
          </p:cNvSpPr>
          <p:nvPr/>
        </p:nvSpPr>
        <p:spPr bwMode="auto">
          <a:xfrm>
            <a:off x="1919289" y="260351"/>
            <a:ext cx="807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Le chêne-liège (</a:t>
            </a:r>
            <a:r>
              <a:rPr lang="fr-FR" altLang="fr-FR" sz="2400" i="1"/>
              <a:t>quercus suber </a:t>
            </a:r>
            <a:r>
              <a:rPr lang="fr-FR" altLang="fr-FR" sz="2400"/>
              <a:t>L.) dans le monde</a:t>
            </a:r>
          </a:p>
        </p:txBody>
      </p:sp>
    </p:spTree>
    <p:extLst>
      <p:ext uri="{BB962C8B-B14F-4D97-AF65-F5344CB8AC3E}">
        <p14:creationId xmlns:p14="http://schemas.microsoft.com/office/powerpoint/2010/main" val="18442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Surfaces françaises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Aquitaine : 2 000 ha (source : IML)</a:t>
            </a:r>
          </a:p>
          <a:p>
            <a:r>
              <a:rPr lang="fr-FR" dirty="0" smtClean="0"/>
              <a:t>Pyrénées orientales : 15 000 ha </a:t>
            </a:r>
            <a:r>
              <a:rPr lang="fr-FR" dirty="0"/>
              <a:t>(source : IML)</a:t>
            </a:r>
            <a:endParaRPr lang="fr-FR" dirty="0" smtClean="0"/>
          </a:p>
          <a:p>
            <a:r>
              <a:rPr lang="fr-FR" dirty="0" smtClean="0"/>
              <a:t>Var : 58 000 ha (source: IGN 1999) – la plus grande surface de </a:t>
            </a:r>
            <a:r>
              <a:rPr lang="fr-FR" dirty="0" err="1" smtClean="0"/>
              <a:t>suberaie</a:t>
            </a:r>
            <a:r>
              <a:rPr lang="fr-FR" dirty="0" smtClean="0"/>
              <a:t> de France!!!!</a:t>
            </a:r>
            <a:endParaRPr lang="fr-FR" dirty="0" smtClean="0"/>
          </a:p>
          <a:p>
            <a:r>
              <a:rPr lang="fr-FR" dirty="0" smtClean="0"/>
              <a:t>Corse : 46 000 ha </a:t>
            </a:r>
            <a:r>
              <a:rPr lang="fr-FR" dirty="0"/>
              <a:t>(source : IML</a:t>
            </a:r>
            <a:r>
              <a:rPr lang="fr-FR" dirty="0" smtClean="0"/>
              <a:t>). 30 000 ha avec 15 000 ha exploités (Piazzetta, 2005).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66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703387" y="404814"/>
            <a:ext cx="9533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Le chêne-liège (</a:t>
            </a:r>
            <a:r>
              <a:rPr lang="fr-FR" altLang="fr-FR" sz="1800" i="1" dirty="0"/>
              <a:t>quercus suber </a:t>
            </a:r>
            <a:r>
              <a:rPr lang="fr-FR" altLang="fr-FR" sz="1800" dirty="0"/>
              <a:t>L.) dans le </a:t>
            </a:r>
            <a:r>
              <a:rPr lang="fr-FR" altLang="fr-FR" sz="1800" dirty="0" smtClean="0"/>
              <a:t>Var (crédite ASL </a:t>
            </a:r>
            <a:r>
              <a:rPr lang="fr-FR" altLang="fr-FR" sz="1800" dirty="0" err="1" smtClean="0"/>
              <a:t>suberaie</a:t>
            </a:r>
            <a:r>
              <a:rPr lang="fr-FR" altLang="fr-FR" sz="1800" dirty="0" smtClean="0"/>
              <a:t>)</a:t>
            </a:r>
            <a:endParaRPr lang="fr-FR" altLang="fr-FR" sz="1800" dirty="0"/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828675"/>
            <a:ext cx="8516938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3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Chiffres clés sur la production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r-FR" u="sng" dirty="0" smtClean="0"/>
              <a:t>Âge exploitation :</a:t>
            </a:r>
            <a:r>
              <a:rPr lang="fr-FR" dirty="0" smtClean="0"/>
              <a:t> la première levée de liège se fait entre 25 et 30 ans (liège non </a:t>
            </a:r>
            <a:r>
              <a:rPr lang="fr-FR" dirty="0" err="1" smtClean="0"/>
              <a:t>bouchonnable</a:t>
            </a:r>
            <a:r>
              <a:rPr lang="fr-FR" dirty="0" smtClean="0"/>
              <a:t>), puis tous les 10 à 15 ans (pour du liège qui peut être utilisé pour confectionner des bouchons).</a:t>
            </a:r>
          </a:p>
          <a:p>
            <a:pPr marL="457200" lvl="1" indent="0">
              <a:buNone/>
            </a:pPr>
            <a:r>
              <a:rPr lang="fr-FR" u="sng" dirty="0" smtClean="0"/>
              <a:t>Diamètre d’exploitabilité </a:t>
            </a:r>
            <a:r>
              <a:rPr lang="fr-FR" dirty="0" smtClean="0"/>
              <a:t>:circonférence 70 cm (à 1m30)/ 2pi = 22 cm</a:t>
            </a:r>
            <a:endParaRPr lang="fr-FR" dirty="0" smtClean="0"/>
          </a:p>
          <a:p>
            <a:pPr marL="457200" lvl="1" indent="0">
              <a:buNone/>
            </a:pPr>
            <a:r>
              <a:rPr lang="fr-FR" u="sng" dirty="0" smtClean="0"/>
              <a:t>Croissance :</a:t>
            </a:r>
            <a:r>
              <a:rPr lang="fr-FR" dirty="0" smtClean="0"/>
              <a:t> </a:t>
            </a:r>
            <a:r>
              <a:rPr lang="fr-FR" dirty="0" smtClean="0"/>
              <a:t>? Ce n’est qu’à partir de la troisième levée que l’on obtient un liège de grande qualité. </a:t>
            </a:r>
            <a:endParaRPr lang="fr-FR" dirty="0" smtClean="0"/>
          </a:p>
          <a:p>
            <a:pPr marL="457200" lvl="1" indent="0">
              <a:buNone/>
            </a:pPr>
            <a:r>
              <a:rPr lang="fr-FR" u="sng" dirty="0" smtClean="0"/>
              <a:t>Récolte annuelle :</a:t>
            </a:r>
            <a:r>
              <a:rPr lang="fr-FR" dirty="0" smtClean="0"/>
              <a:t> 1 500 tonnes France (IML) – 300 t Var (ASL)</a:t>
            </a:r>
          </a:p>
          <a:p>
            <a:pPr marL="457200" lvl="1" indent="0">
              <a:buNone/>
            </a:pPr>
            <a:r>
              <a:rPr lang="fr-FR" u="sng" dirty="0" smtClean="0"/>
              <a:t>Productivité annuelle dans le Var :</a:t>
            </a:r>
            <a:r>
              <a:rPr lang="fr-FR" dirty="0" smtClean="0"/>
              <a:t> 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Production totale : 5 000 t/an – 60 000 ha de </a:t>
            </a:r>
            <a:r>
              <a:rPr lang="fr-FR" dirty="0" err="1" smtClean="0"/>
              <a:t>suberaie</a:t>
            </a:r>
            <a:r>
              <a:rPr lang="fr-FR" dirty="0" smtClean="0"/>
              <a:t> – Var</a:t>
            </a:r>
          </a:p>
          <a:p>
            <a:pPr marL="457200" lvl="1" indent="0">
              <a:buNone/>
            </a:pPr>
            <a:r>
              <a:rPr lang="fr-FR" dirty="0" smtClean="0"/>
              <a:t>Exploitable : 1000 t/an – 15 000 ha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ASL </a:t>
            </a:r>
            <a:r>
              <a:rPr lang="fr-FR" dirty="0" err="1" smtClean="0"/>
              <a:t>Suberaie</a:t>
            </a:r>
            <a:r>
              <a:rPr lang="fr-FR" dirty="0" smtClean="0"/>
              <a:t> varoise : association de propriétaires forestiers pour la gestion des </a:t>
            </a:r>
            <a:r>
              <a:rPr lang="fr-FR" dirty="0" err="1" smtClean="0"/>
              <a:t>suberaies</a:t>
            </a:r>
            <a:r>
              <a:rPr lang="fr-FR" dirty="0" smtClean="0"/>
              <a:t> – 240 adhérents pour 10 300 ha de forêts gérées.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39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Gestion durable des </a:t>
            </a:r>
            <a:r>
              <a:rPr lang="fr-FR" i="1" dirty="0" err="1" smtClean="0"/>
              <a:t>suberaies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Il est à noter que depuis 2010, le liège vendu par l’ASLGF bénéficie de la certification PEFC, dont l’Institut Méditerranéen du Liège a rédigé le cahier des charges d’exploitation en 2009, validé au niveau national par PEFC France en 2013.</a:t>
            </a:r>
          </a:p>
          <a:p>
            <a:endParaRPr lang="fr-FR" dirty="0" smtClean="0"/>
          </a:p>
          <a:p>
            <a:r>
              <a:rPr lang="fr-FR" dirty="0" smtClean="0"/>
              <a:t>Intérêts : la gestion des </a:t>
            </a:r>
            <a:r>
              <a:rPr lang="fr-FR" dirty="0" err="1" smtClean="0"/>
              <a:t>suberaies</a:t>
            </a:r>
            <a:r>
              <a:rPr lang="fr-FR" dirty="0" smtClean="0"/>
              <a:t> et la levée du liège permet :</a:t>
            </a:r>
          </a:p>
          <a:p>
            <a:pPr marL="0" indent="0">
              <a:buNone/>
            </a:pPr>
            <a:r>
              <a:rPr lang="fr-FR" dirty="0" smtClean="0"/>
              <a:t>- de maintenir un écosystème particulier et une biodiversité associée</a:t>
            </a:r>
          </a:p>
          <a:p>
            <a:pPr>
              <a:buFontTx/>
              <a:buChar char="-"/>
            </a:pPr>
            <a:r>
              <a:rPr lang="fr-FR" dirty="0" smtClean="0"/>
              <a:t>de préserver un patrimoine culturel et un savoir-faire ancestral</a:t>
            </a:r>
          </a:p>
          <a:p>
            <a:pPr>
              <a:buFontTx/>
              <a:buChar char="-"/>
            </a:pPr>
            <a:r>
              <a:rPr lang="fr-FR" dirty="0" smtClean="0"/>
              <a:t>D’augmenter les capacités de stockage du carbone</a:t>
            </a:r>
          </a:p>
          <a:p>
            <a:pPr>
              <a:buFontTx/>
              <a:buChar char="-"/>
            </a:pPr>
            <a:r>
              <a:rPr lang="fr-FR" dirty="0" smtClean="0"/>
              <a:t>De participer aux stratégies territoriales de défense des forêts contre les incendies</a:t>
            </a:r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32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Qualité de liège:</a:t>
            </a:r>
          </a:p>
          <a:p>
            <a:pPr lvl="1"/>
            <a:r>
              <a:rPr lang="fr-FR" dirty="0" err="1" smtClean="0"/>
              <a:t>Bouchonnable</a:t>
            </a:r>
            <a:r>
              <a:rPr lang="fr-FR" dirty="0" smtClean="0"/>
              <a:t> (« bouchon massif)</a:t>
            </a:r>
          </a:p>
          <a:p>
            <a:pPr lvl="1"/>
            <a:r>
              <a:rPr lang="fr-FR" dirty="0" smtClean="0"/>
              <a:t>Rebut = liège mâle/brûlé (isolation)/</a:t>
            </a:r>
            <a:r>
              <a:rPr lang="fr-FR" dirty="0" err="1" smtClean="0"/>
              <a:t>surépais</a:t>
            </a:r>
            <a:r>
              <a:rPr lang="fr-FR" dirty="0" smtClean="0"/>
              <a:t> (utilisé par Diam pour bouchon « reconstitués »)</a:t>
            </a:r>
          </a:p>
          <a:p>
            <a:pPr lvl="1"/>
            <a:r>
              <a:rPr lang="fr-FR" dirty="0" smtClean="0"/>
              <a:t>Tout-venant </a:t>
            </a:r>
            <a:r>
              <a:rPr lang="fr-FR" dirty="0"/>
              <a:t>(toutes qualités confondues en lot?)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Type de </a:t>
            </a:r>
            <a:r>
              <a:rPr lang="fr-FR" dirty="0" err="1" smtClean="0"/>
              <a:t>liège:Dans</a:t>
            </a:r>
            <a:r>
              <a:rPr lang="fr-FR" dirty="0" smtClean="0"/>
              <a:t> </a:t>
            </a:r>
            <a:r>
              <a:rPr lang="fr-FR" dirty="0"/>
              <a:t>la plupart des parcelles, </a:t>
            </a:r>
            <a:r>
              <a:rPr lang="fr-FR" dirty="0" smtClean="0"/>
              <a:t>le </a:t>
            </a:r>
            <a:r>
              <a:rPr lang="fr-FR" dirty="0"/>
              <a:t>liège récolté est un </a:t>
            </a:r>
            <a:r>
              <a:rPr lang="fr-FR" dirty="0" smtClean="0"/>
              <a:t>mélange </a:t>
            </a:r>
          </a:p>
          <a:p>
            <a:pPr lvl="1"/>
            <a:r>
              <a:rPr lang="fr-FR" dirty="0" smtClean="0"/>
              <a:t>de </a:t>
            </a:r>
            <a:r>
              <a:rPr lang="fr-FR" dirty="0"/>
              <a:t>liège femelle </a:t>
            </a:r>
            <a:r>
              <a:rPr lang="fr-FR" dirty="0"/>
              <a:t>(liège de </a:t>
            </a:r>
            <a:r>
              <a:rPr lang="fr-FR" dirty="0" smtClean="0"/>
              <a:t>reproduction)</a:t>
            </a:r>
            <a:r>
              <a:rPr lang="fr-FR" dirty="0"/>
              <a:t> </a:t>
            </a:r>
            <a:r>
              <a:rPr lang="fr-FR" dirty="0" smtClean="0"/>
              <a:t>de </a:t>
            </a:r>
            <a:r>
              <a:rPr lang="fr-FR" dirty="0"/>
              <a:t>qualité (</a:t>
            </a:r>
            <a:r>
              <a:rPr lang="fr-FR" dirty="0" smtClean="0"/>
              <a:t>3 à </a:t>
            </a:r>
            <a:r>
              <a:rPr lang="fr-FR" dirty="0"/>
              <a:t>4 cm d’épaisseur, donc </a:t>
            </a:r>
            <a:r>
              <a:rPr lang="fr-FR" dirty="0" err="1"/>
              <a:t>bouchonnable</a:t>
            </a:r>
            <a:r>
              <a:rPr lang="fr-FR" dirty="0"/>
              <a:t>), </a:t>
            </a:r>
            <a:endParaRPr lang="fr-FR" dirty="0" smtClean="0"/>
          </a:p>
          <a:p>
            <a:pPr lvl="1"/>
            <a:r>
              <a:rPr lang="fr-FR" dirty="0" smtClean="0"/>
              <a:t>de liège </a:t>
            </a:r>
            <a:r>
              <a:rPr lang="fr-FR" dirty="0"/>
              <a:t>mâle (jeunes arbres jamais écorcés), </a:t>
            </a:r>
            <a:r>
              <a:rPr lang="fr-FR" dirty="0"/>
              <a:t>(le 1</a:t>
            </a:r>
            <a:r>
              <a:rPr lang="fr-FR" baseline="30000" dirty="0"/>
              <a:t>er</a:t>
            </a:r>
            <a:r>
              <a:rPr lang="fr-FR" dirty="0"/>
              <a:t> liège démasclé dont on ne peut pas faire de bouchon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de liège </a:t>
            </a:r>
            <a:r>
              <a:rPr lang="fr-FR" dirty="0" err="1"/>
              <a:t>surépais</a:t>
            </a:r>
            <a:r>
              <a:rPr lang="fr-FR" dirty="0"/>
              <a:t> (non récolté depuis </a:t>
            </a:r>
            <a:r>
              <a:rPr lang="fr-FR" dirty="0" smtClean="0"/>
              <a:t>plus de </a:t>
            </a:r>
            <a:r>
              <a:rPr lang="fr-FR" dirty="0"/>
              <a:t>20 ans) </a:t>
            </a:r>
            <a:endParaRPr lang="fr-FR" dirty="0" smtClean="0"/>
          </a:p>
          <a:p>
            <a:pPr lvl="1"/>
            <a:r>
              <a:rPr lang="fr-FR" dirty="0" smtClean="0"/>
              <a:t>et </a:t>
            </a:r>
            <a:r>
              <a:rPr lang="fr-FR" dirty="0"/>
              <a:t>parfois de liège brûlé.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9466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1" u="sng" dirty="0">
                <a:solidFill>
                  <a:srgbClr val="9F391A"/>
                </a:solidFill>
                <a:latin typeface="Arial" panose="020B0604020202020204" pitchFamily="34" charset="0"/>
              </a:rPr>
              <a:t>Rendements </a:t>
            </a:r>
            <a:r>
              <a:rPr lang="fr-FR" altLang="fr-FR" sz="2400" b="1" u="sng" dirty="0" smtClean="0">
                <a:solidFill>
                  <a:srgbClr val="9F391A"/>
                </a:solidFill>
                <a:latin typeface="Arial" panose="020B0604020202020204" pitchFamily="34" charset="0"/>
              </a:rPr>
              <a:t>moyens</a:t>
            </a:r>
            <a:endParaRPr lang="fr-FR" altLang="fr-FR" sz="105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 smtClean="0">
                <a:latin typeface="Arial" panose="020B0604020202020204" pitchFamily="34" charset="0"/>
              </a:rPr>
              <a:t> Un quintal de liège tout venant donne environ :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- 30-35 </a:t>
            </a:r>
            <a:r>
              <a:rPr lang="fr-FR" altLang="fr-FR" dirty="0" err="1" smtClean="0">
                <a:latin typeface="Arial" panose="020B0604020202020204" pitchFamily="34" charset="0"/>
              </a:rPr>
              <a:t>kgs</a:t>
            </a:r>
            <a:r>
              <a:rPr lang="fr-FR" altLang="fr-FR" dirty="0" smtClean="0">
                <a:latin typeface="Arial" panose="020B0604020202020204" pitchFamily="34" charset="0"/>
              </a:rPr>
              <a:t> de rebut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- 10-15 </a:t>
            </a:r>
            <a:r>
              <a:rPr lang="fr-FR" altLang="fr-FR" dirty="0" err="1" smtClean="0">
                <a:latin typeface="Arial" panose="020B0604020202020204" pitchFamily="34" charset="0"/>
              </a:rPr>
              <a:t>kgs</a:t>
            </a:r>
            <a:r>
              <a:rPr lang="fr-FR" altLang="fr-FR" dirty="0" smtClean="0">
                <a:latin typeface="Arial" panose="020B0604020202020204" pitchFamily="34" charset="0"/>
              </a:rPr>
              <a:t> de mince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- 50-60 </a:t>
            </a:r>
            <a:r>
              <a:rPr lang="fr-FR" altLang="fr-FR" dirty="0" err="1" smtClean="0">
                <a:latin typeface="Arial" panose="020B0604020202020204" pitchFamily="34" charset="0"/>
              </a:rPr>
              <a:t>kgs</a:t>
            </a:r>
            <a:r>
              <a:rPr lang="fr-FR" altLang="fr-FR" dirty="0" smtClean="0">
                <a:latin typeface="Arial" panose="020B0604020202020204" pitchFamily="34" charset="0"/>
              </a:rPr>
              <a:t> de </a:t>
            </a:r>
            <a:r>
              <a:rPr lang="fr-FR" altLang="fr-FR" dirty="0" err="1" smtClean="0">
                <a:latin typeface="Arial" panose="020B0604020202020204" pitchFamily="34" charset="0"/>
              </a:rPr>
              <a:t>bouchonnable</a:t>
            </a:r>
            <a:endParaRPr lang="fr-FR" altLang="fr-FR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latin typeface="Arial" panose="020B0604020202020204" pitchFamily="34" charset="0"/>
              </a:rPr>
              <a:t/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Un quintal de liège de reproduction tout venant (qualité et calibre) donne approximativement :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- 35 </a:t>
            </a:r>
            <a:r>
              <a:rPr lang="fr-FR" altLang="fr-FR" dirty="0" err="1">
                <a:latin typeface="Arial" panose="020B0604020202020204" pitchFamily="34" charset="0"/>
              </a:rPr>
              <a:t>kgs</a:t>
            </a:r>
            <a:r>
              <a:rPr lang="fr-FR" altLang="fr-FR" dirty="0">
                <a:latin typeface="Arial" panose="020B0604020202020204" pitchFamily="34" charset="0"/>
              </a:rPr>
              <a:t> de rebut (déclaré)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- 10 </a:t>
            </a:r>
            <a:r>
              <a:rPr lang="fr-FR" altLang="fr-FR" dirty="0" err="1">
                <a:latin typeface="Arial" panose="020B0604020202020204" pitchFamily="34" charset="0"/>
              </a:rPr>
              <a:t>kgs</a:t>
            </a:r>
            <a:r>
              <a:rPr lang="fr-FR" altLang="fr-FR" dirty="0">
                <a:latin typeface="Arial" panose="020B0604020202020204" pitchFamily="34" charset="0"/>
              </a:rPr>
              <a:t> de liège mince (pour préparation ou spécialités)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- 12 </a:t>
            </a:r>
            <a:r>
              <a:rPr lang="fr-FR" altLang="fr-FR" dirty="0" err="1">
                <a:latin typeface="Arial" panose="020B0604020202020204" pitchFamily="34" charset="0"/>
              </a:rPr>
              <a:t>kgs</a:t>
            </a:r>
            <a:r>
              <a:rPr lang="fr-FR" altLang="fr-FR" dirty="0">
                <a:latin typeface="Arial" panose="020B0604020202020204" pitchFamily="34" charset="0"/>
              </a:rPr>
              <a:t> de bouchons (3500) soit environ 6000/6500 bouchons au quintal transformé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- 40 </a:t>
            </a:r>
            <a:r>
              <a:rPr lang="fr-FR" altLang="fr-FR" dirty="0" err="1">
                <a:latin typeface="Arial" panose="020B0604020202020204" pitchFamily="34" charset="0"/>
              </a:rPr>
              <a:t>kgs</a:t>
            </a:r>
            <a:r>
              <a:rPr lang="fr-FR" altLang="fr-FR" dirty="0">
                <a:latin typeface="Arial" panose="020B0604020202020204" pitchFamily="34" charset="0"/>
              </a:rPr>
              <a:t> de déchets perforés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- 03 </a:t>
            </a:r>
            <a:r>
              <a:rPr lang="fr-FR" altLang="fr-FR" dirty="0" err="1">
                <a:latin typeface="Arial" panose="020B0604020202020204" pitchFamily="34" charset="0"/>
              </a:rPr>
              <a:t>kgs</a:t>
            </a:r>
            <a:r>
              <a:rPr lang="fr-FR" altLang="fr-FR" dirty="0">
                <a:latin typeface="Arial" panose="020B0604020202020204" pitchFamily="34" charset="0"/>
              </a:rPr>
              <a:t> de perte en poids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Donc 80% minimum du poids d’origine est destiné à la trituration (aggloméré blanc ou noir)</a:t>
            </a:r>
            <a:br>
              <a:rPr lang="fr-FR" altLang="fr-FR" dirty="0">
                <a:latin typeface="Arial" panose="020B0604020202020204" pitchFamily="34" charset="0"/>
              </a:rPr>
            </a:b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latin typeface="Arial" panose="020B0604020202020204" pitchFamily="34" charset="0"/>
              </a:rPr>
              <a:t>Un quintal de liège </a:t>
            </a:r>
            <a:r>
              <a:rPr lang="fr-FR" altLang="fr-FR" dirty="0" err="1">
                <a:latin typeface="Arial" panose="020B0604020202020204" pitchFamily="34" charset="0"/>
              </a:rPr>
              <a:t>bouchonnable</a:t>
            </a:r>
            <a:r>
              <a:rPr lang="fr-FR" altLang="fr-FR" dirty="0">
                <a:latin typeface="Arial" panose="020B0604020202020204" pitchFamily="34" charset="0"/>
              </a:rPr>
              <a:t> donne environ :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- 20-25 </a:t>
            </a:r>
            <a:r>
              <a:rPr lang="fr-FR" altLang="fr-FR" dirty="0" err="1">
                <a:latin typeface="Arial" panose="020B0604020202020204" pitchFamily="34" charset="0"/>
              </a:rPr>
              <a:t>kgs</a:t>
            </a:r>
            <a:r>
              <a:rPr lang="fr-FR" altLang="fr-FR" dirty="0">
                <a:latin typeface="Arial" panose="020B0604020202020204" pitchFamily="34" charset="0"/>
              </a:rPr>
              <a:t> de bouchons (5 à 7000 pièces selon dimensions moyennes 38 ou 44x24)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- 70-75 </a:t>
            </a:r>
            <a:r>
              <a:rPr lang="fr-FR" altLang="fr-FR" dirty="0" err="1">
                <a:latin typeface="Arial" panose="020B0604020202020204" pitchFamily="34" charset="0"/>
              </a:rPr>
              <a:t>kgs</a:t>
            </a:r>
            <a:r>
              <a:rPr lang="fr-FR" altLang="fr-FR" dirty="0">
                <a:latin typeface="Arial" panose="020B0604020202020204" pitchFamily="34" charset="0"/>
              </a:rPr>
              <a:t> de déchets perforés destinés à la trituration pour fabrication d’aggloméré blanc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- 3-5 </a:t>
            </a:r>
            <a:r>
              <a:rPr lang="fr-FR" altLang="fr-FR" dirty="0" err="1">
                <a:latin typeface="Arial" panose="020B0604020202020204" pitchFamily="34" charset="0"/>
              </a:rPr>
              <a:t>kgs</a:t>
            </a:r>
            <a:r>
              <a:rPr lang="fr-FR" altLang="fr-FR" dirty="0">
                <a:latin typeface="Arial" panose="020B0604020202020204" pitchFamily="34" charset="0"/>
              </a:rPr>
              <a:t> de perte en poids (croûtes, terre, corps étrangers)</a:t>
            </a:r>
          </a:p>
          <a:p>
            <a:endParaRPr lang="fr-FR" dirty="0"/>
          </a:p>
        </p:txBody>
      </p:sp>
      <p:pic>
        <p:nvPicPr>
          <p:cNvPr id="1026" name="Picture 2" descr="Balle de liège prépar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33613"/>
            <a:ext cx="1276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1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Illustration</a:t>
            </a:r>
            <a:endParaRPr lang="fr-FR" i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3" name="ZoneTexte 2"/>
          <p:cNvSpPr txBox="1"/>
          <p:nvPr/>
        </p:nvSpPr>
        <p:spPr>
          <a:xfrm>
            <a:off x="9128369" y="5603631"/>
            <a:ext cx="236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Crédit photo : ASL </a:t>
            </a:r>
            <a:r>
              <a:rPr lang="fr-FR" dirty="0" err="1" smtClean="0"/>
              <a:t>Suberaie</a:t>
            </a:r>
            <a:r>
              <a:rPr lang="fr-FR" dirty="0" smtClean="0"/>
              <a:t> varoise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383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525</Words>
  <Application>Microsoft Office PowerPoint</Application>
  <PresentationFormat>Grand écran</PresentationFormat>
  <Paragraphs>64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 Unicode MS</vt:lpstr>
      <vt:lpstr>SimSun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Surfaces françaises</vt:lpstr>
      <vt:lpstr>Présentation PowerPoint</vt:lpstr>
      <vt:lpstr>Chiffres clés sur la production</vt:lpstr>
      <vt:lpstr>Gestion durable des suberaies</vt:lpstr>
      <vt:lpstr>Présentation PowerPoint</vt:lpstr>
      <vt:lpstr>Présentation PowerPoint</vt:lpstr>
      <vt:lpstr>Illustration</vt:lpstr>
      <vt:lpstr>Présentation PowerPoint</vt:lpstr>
      <vt:lpstr>Filière du liège et débouchés</vt:lpstr>
      <vt:lpstr>Autres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Ludivine</dc:creator>
  <cp:lastModifiedBy>Ludivine</cp:lastModifiedBy>
  <cp:revision>19</cp:revision>
  <dcterms:created xsi:type="dcterms:W3CDTF">2015-05-07T12:38:58Z</dcterms:created>
  <dcterms:modified xsi:type="dcterms:W3CDTF">2015-09-23T15:48:10Z</dcterms:modified>
</cp:coreProperties>
</file>